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6338" y="533757"/>
            <a:ext cx="1512570" cy="364808"/>
          </a:xfrm>
          <a:prstGeom prst="roundRect">
            <a:avLst>
              <a:gd name="adj" fmla="val 6385"/>
            </a:avLst>
          </a:prstGeom>
          <a:solidFill>
            <a:srgbClr val="4A030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2781" y="638532"/>
            <a:ext cx="155258" cy="155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25667" y="591979"/>
            <a:ext cx="10467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76338" y="976193"/>
            <a:ext cx="6440805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1873925"/>
            <a:ext cx="970478" cy="11646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0888" y="2067997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340888" y="2487692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high-frequency buyers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8" y="3038594"/>
            <a:ext cx="970478" cy="11646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0888" y="3232666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340888" y="365236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advance them into loyal segment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8" y="4203263"/>
            <a:ext cx="970478" cy="11646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0888" y="4397335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 Discounts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340888" y="481703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promotional sales with healthy profit margins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38" y="5367933"/>
            <a:ext cx="970478" cy="11646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40888" y="5562005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2340888" y="5981700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 shipping users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338" y="6532602"/>
            <a:ext cx="970478" cy="11646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40888" y="6726674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2340888" y="7146369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in marketing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37761"/>
            <a:ext cx="2340769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6015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05746"/>
            <a:ext cx="17964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54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2817019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3848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433923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184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5765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 &amp; location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207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6649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21" y="5184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 Data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599521" y="5765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details &amp; pricing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599521" y="6207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&amp; promotions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9521" y="6649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&amp;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267903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DC4C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7083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67129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Pipeline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 for initial exploration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review ratings using category median values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 case, dropped redundant fields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72189" y="438507"/>
            <a:ext cx="1076444" cy="299442"/>
          </a:xfrm>
          <a:prstGeom prst="roundRect">
            <a:avLst>
              <a:gd name="adj" fmla="val 6390"/>
            </a:avLst>
          </a:prstGeom>
          <a:solidFill>
            <a:srgbClr val="4A0303"/>
          </a:solidFill>
          <a:ln/>
        </p:spPr>
      </p:sp>
      <p:sp>
        <p:nvSpPr>
          <p:cNvPr id="3" name="Text 1"/>
          <p:cNvSpPr/>
          <p:nvPr/>
        </p:nvSpPr>
        <p:spPr>
          <a:xfrm>
            <a:off x="2367796" y="486251"/>
            <a:ext cx="885230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272189" y="801648"/>
            <a:ext cx="3986570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189" y="1718310"/>
            <a:ext cx="5895975" cy="5895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64642" y="1682472"/>
            <a:ext cx="3801070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reveals spending patterns across gender segments, identifying opportunities for targeted marketing campaigns.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803719" y="2626876"/>
            <a:ext cx="3561993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gender-based preferences drives personalized customer experiences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8564642" y="2626876"/>
            <a:ext cx="22860" cy="510064"/>
          </a:xfrm>
          <a:prstGeom prst="rect">
            <a:avLst/>
          </a:prstGeom>
          <a:solidFill>
            <a:srgbClr val="FDC4C4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3529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High-Value Discount Shoppers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434348"/>
          </a:solidFill>
          <a:ln/>
        </p:spPr>
      </p:sp>
      <p:sp>
        <p:nvSpPr>
          <p:cNvPr id="5" name="Shape 2"/>
          <p:cNvSpPr/>
          <p:nvPr/>
        </p:nvSpPr>
        <p:spPr>
          <a:xfrm>
            <a:off x="6487478" y="2560320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C8C7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1072" y="2743795"/>
            <a:ext cx="300276" cy="3002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7478" y="345019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Spenders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487478" y="3931325"/>
            <a:ext cx="323730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using discounts while maintaining above-average purchase amounts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69604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434348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2013" y="2560320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C8C7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5608" y="2743795"/>
            <a:ext cx="300276" cy="3002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2013" y="3450193"/>
            <a:ext cx="284106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Opportunity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0392013" y="3931325"/>
            <a:ext cx="32373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Prime segment for loyalty programs and exclusive offers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65069" y="5444133"/>
            <a:ext cx="7586663" cy="2171819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</p:sp>
      <p:sp>
        <p:nvSpPr>
          <p:cNvPr id="15" name="Shape 10"/>
          <p:cNvSpPr/>
          <p:nvPr/>
        </p:nvSpPr>
        <p:spPr>
          <a:xfrm>
            <a:off x="6487478" y="5666542"/>
            <a:ext cx="667464" cy="667464"/>
          </a:xfrm>
          <a:prstGeom prst="roundRect">
            <a:avLst>
              <a:gd name="adj" fmla="val 13698245"/>
            </a:avLst>
          </a:prstGeom>
          <a:solidFill>
            <a:srgbClr val="C8C7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1072" y="5850017"/>
            <a:ext cx="300276" cy="3002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7478" y="655641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Potential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487478" y="7037546"/>
            <a:ext cx="714184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lifetime value with promotional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2881" y="454104"/>
            <a:ext cx="5748099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 Insights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92881" y="1382673"/>
            <a:ext cx="247697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Top-Rated Products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2092881" y="1857256"/>
            <a:ext cx="5020866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 products achieved highest average review ratings, indicating strong customer satisfaction and quality perception.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881" y="2571393"/>
            <a:ext cx="5020866" cy="50208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4274" y="1382673"/>
            <a:ext cx="247697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Preferences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24274" y="1857256"/>
            <a:ext cx="5020866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users show different spending patterns compared to standard shipping customers.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74" y="2571393"/>
            <a:ext cx="5020866" cy="5020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4020" y="744498"/>
            <a:ext cx="2610683" cy="394097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9750" y="857607"/>
            <a:ext cx="167759" cy="167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1329" y="807363"/>
            <a:ext cx="210764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ANALYSIS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4020" y="1222415"/>
            <a:ext cx="788872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1550432" y="3555563"/>
            <a:ext cx="2579608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68%</a:t>
            </a:r>
            <a:endParaRPr lang="en-US" sz="4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01" y="2244804"/>
            <a:ext cx="3145988" cy="3145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7685" y="5652849"/>
            <a:ext cx="272522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Average Spend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34020" y="6106239"/>
            <a:ext cx="421266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spend more per transaction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025277" y="3555563"/>
            <a:ext cx="2579608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2.3x</a:t>
            </a:r>
            <a:endParaRPr lang="en-US" sz="4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146" y="2244804"/>
            <a:ext cx="3145988" cy="31459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004322" y="5652849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Multiplier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5208746" y="6106239"/>
            <a:ext cx="421278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from subscriber segment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0500003" y="3555563"/>
            <a:ext cx="2579608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4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85%</a:t>
            </a:r>
            <a:endParaRPr lang="en-US" sz="41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872" y="2244804"/>
            <a:ext cx="3145988" cy="31459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479048" y="5652849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Retention Rate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9683591" y="6106239"/>
            <a:ext cx="421266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show stronger loyalty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048583" y="6913602"/>
            <a:ext cx="1284779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&gt;5 purchases are significantly more likely to subscribe</a:t>
            </a:r>
            <a:endParaRPr lang="en-US" sz="1650" dirty="0"/>
          </a:p>
        </p:txBody>
      </p:sp>
      <p:sp>
        <p:nvSpPr>
          <p:cNvPr id="19" name="Shape 13"/>
          <p:cNvSpPr/>
          <p:nvPr/>
        </p:nvSpPr>
        <p:spPr>
          <a:xfrm>
            <a:off x="734020" y="6677739"/>
            <a:ext cx="22860" cy="807363"/>
          </a:xfrm>
          <a:prstGeom prst="rect">
            <a:avLst/>
          </a:prstGeom>
          <a:solidFill>
            <a:srgbClr val="FDC4C4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526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943933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2275523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170747"/>
            <a:ext cx="687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27649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2808565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3053001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3035379"/>
            <a:ext cx="13104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36296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C5C61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3673197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3917633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3900011"/>
            <a:ext cx="2095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47363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Classification based on purchase history reveals three distinct customer tiers, each requiring tailored engagement strategies.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5717262"/>
            <a:ext cx="6407944" cy="1730812"/>
          </a:xfrm>
          <a:prstGeom prst="roundRect">
            <a:avLst>
              <a:gd name="adj" fmla="val 196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1051084" y="5974556"/>
            <a:ext cx="2998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51084" y="646497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35-44 age group contributes highest revenue, followed by 25-34 segment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5717262"/>
            <a:ext cx="6408063" cy="1730812"/>
          </a:xfrm>
          <a:prstGeom prst="roundRect">
            <a:avLst>
              <a:gd name="adj" fmla="val 196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9" name="Text 11"/>
          <p:cNvSpPr/>
          <p:nvPr/>
        </p:nvSpPr>
        <p:spPr>
          <a:xfrm>
            <a:off x="7685842" y="5974556"/>
            <a:ext cx="2934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685842" y="646497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 products show highest percentage of discounted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779871"/>
            <a:ext cx="1436846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DC4C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290988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2855476"/>
            <a:ext cx="8772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3312081"/>
            <a:ext cx="5815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36102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Power BI dashboard visualizes all key metrics, enabling real-time decision-making and trend monitoring across customer segments.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2026-01-15T15:05:56Z</dcterms:created>
  <dcterms:modified xsi:type="dcterms:W3CDTF">2026-01-15T15:05:56Z</dcterms:modified>
</cp:coreProperties>
</file>